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PT Serif"/>
      <p:regular r:id="rId28"/>
      <p:bold r:id="rId29"/>
      <p:italic r:id="rId30"/>
      <p:boldItalic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8AF6B87-00D8-4FF6-837F-32AC78359C15}">
  <a:tblStyle styleId="{F8AF6B87-00D8-4FF6-837F-32AC78359C1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399B5989-946A-4FD9-93D8-341E4A4F728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PTSerif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PTSerif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PTSerif-boldItalic.fntdata"/><Relationship Id="rId30" Type="http://schemas.openxmlformats.org/officeDocument/2006/relationships/font" Target="fonts/PTSerif-italic.fntdata"/><Relationship Id="rId11" Type="http://schemas.openxmlformats.org/officeDocument/2006/relationships/slide" Target="slides/slide4.xml"/><Relationship Id="rId33" Type="http://schemas.openxmlformats.org/officeDocument/2006/relationships/font" Target="fonts/OpenSans-bold.fntdata"/><Relationship Id="rId10" Type="http://schemas.openxmlformats.org/officeDocument/2006/relationships/slide" Target="slides/slide3.xml"/><Relationship Id="rId32" Type="http://schemas.openxmlformats.org/officeDocument/2006/relationships/font" Target="fonts/OpenSans-regular.fntdata"/><Relationship Id="rId13" Type="http://schemas.openxmlformats.org/officeDocument/2006/relationships/slide" Target="slides/slide6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5.xml"/><Relationship Id="rId34" Type="http://schemas.openxmlformats.org/officeDocument/2006/relationships/font" Target="fonts/OpenSans-italic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2.png>
</file>

<file path=ppt/media/image3.jpg>
</file>

<file path=ppt/media/image4.png>
</file>

<file path=ppt/media/image5.jpg>
</file>

<file path=ppt/media/image6.gif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685b6e60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685b6e60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434136af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434136af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 a contour map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https://alykhantejani.github.io/images/gradient_descent_line_graph.gif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4685b6e6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4685b6e6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434136af1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434136af1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434136af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434136af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434136af1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434136af1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434136af1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434136af1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4434136af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4434136af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434136af1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434136af1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434136af1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434136af1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434136af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434136af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demonstration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" name="Google Shape;94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2" name="Google Shape;10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9" name="Google Shape;109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7" name="Google Shape;117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0" name="Google Shape;120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23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9" name="Google Shape;179;p34"/>
          <p:cNvGraphicFramePr/>
          <p:nvPr/>
        </p:nvGraphicFramePr>
        <p:xfrm>
          <a:off x="485338" y="2505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{399B5989-946A-4FD9-93D8-341E4A4F7282}</a:tableStyleId>
              </a:tblPr>
              <a:tblGrid>
                <a:gridCol w="551675"/>
                <a:gridCol w="551675"/>
                <a:gridCol w="567025"/>
                <a:gridCol w="538800"/>
                <a:gridCol w="585950"/>
                <a:gridCol w="585925"/>
                <a:gridCol w="598325"/>
                <a:gridCol w="623175"/>
                <a:gridCol w="598350"/>
                <a:gridCol w="613750"/>
                <a:gridCol w="638575"/>
              </a:tblGrid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-2.0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-1.5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-1.0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-0.5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0.0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1.0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1.5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2.0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W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4.13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4.53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5.53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7.03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9.03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18.0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22.0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5.80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4.05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2.80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2.05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1.80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5A6B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2.05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2.80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4.05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5.80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21.8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11.3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FA8DC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8.82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6.83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5.33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4.33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3.83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E7CC3"/>
                    </a:solidFill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52.1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45.8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34.8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22.1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18.8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96.6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88.1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80.1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72.6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65.5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59.1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53.1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47.6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42.6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D9EEB"/>
                    </a:solidFill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-0.5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228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215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190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179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168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147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138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315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285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271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244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231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219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-2.0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417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399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382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366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350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334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319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291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</a:tbl>
          </a:graphicData>
        </a:graphic>
      </p:graphicFrame>
      <p:sp>
        <p:nvSpPr>
          <p:cNvPr id="180" name="Google Shape;180;p34"/>
          <p:cNvSpPr txBox="1"/>
          <p:nvPr/>
        </p:nvSpPr>
        <p:spPr>
          <a:xfrm>
            <a:off x="6938575" y="186500"/>
            <a:ext cx="23772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(y = wx + b)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5"/>
          <p:cNvSpPr txBox="1"/>
          <p:nvPr/>
        </p:nvSpPr>
        <p:spPr>
          <a:xfrm>
            <a:off x="1560000" y="351675"/>
            <a:ext cx="602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Lato"/>
                <a:ea typeface="Lato"/>
                <a:cs typeface="Lato"/>
                <a:sym typeface="Lato"/>
              </a:rPr>
              <a:t>Gif for Gradient Descent</a:t>
            </a:r>
            <a:endParaRPr sz="4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6" name="Google Shape;18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10075"/>
            <a:ext cx="8839200" cy="3462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/>
          <p:nvPr/>
        </p:nvSpPr>
        <p:spPr>
          <a:xfrm>
            <a:off x="1560000" y="143150"/>
            <a:ext cx="6024000" cy="6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Lato"/>
                <a:ea typeface="Lato"/>
                <a:cs typeface="Lato"/>
                <a:sym typeface="Lato"/>
              </a:rPr>
              <a:t>Topics Covered Today</a:t>
            </a:r>
            <a:endParaRPr sz="4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36"/>
          <p:cNvSpPr txBox="1"/>
          <p:nvPr/>
        </p:nvSpPr>
        <p:spPr>
          <a:xfrm>
            <a:off x="911400" y="874650"/>
            <a:ext cx="6672600" cy="3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Introduction: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T Serif"/>
              <a:buChar char="-"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Machine Learning Terminology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T Serif"/>
              <a:buChar char="-"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Learning From Data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Linear Regression: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T Serif"/>
              <a:buChar char="-"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What is Linear Regression?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T Serif"/>
              <a:buChar char="-"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Why Linear Regression?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T Serif"/>
              <a:buChar char="-"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Multivariate Linear Regression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Loss: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T Serif"/>
              <a:buChar char="-"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Loss Formula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T Serif"/>
              <a:buChar char="-"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Loss Function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T Serif"/>
              <a:buChar char="-"/>
            </a:pPr>
            <a:r>
              <a:rPr lang="en" sz="1800">
                <a:latin typeface="PT Serif"/>
                <a:ea typeface="PT Serif"/>
                <a:cs typeface="PT Serif"/>
                <a:sym typeface="PT Serif"/>
              </a:rPr>
              <a:t>Gradient Descent</a:t>
            </a:r>
            <a:endParaRPr sz="1800"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/>
        </p:nvSpPr>
        <p:spPr>
          <a:xfrm>
            <a:off x="0" y="845375"/>
            <a:ext cx="9144000" cy="18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latin typeface="Open Sans"/>
                <a:ea typeface="Open Sans"/>
                <a:cs typeface="Open Sans"/>
                <a:sym typeface="Open Sans"/>
              </a:rPr>
              <a:t>Machine</a:t>
            </a:r>
            <a:endParaRPr b="1" sz="6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latin typeface="Open Sans"/>
                <a:ea typeface="Open Sans"/>
                <a:cs typeface="Open Sans"/>
                <a:sym typeface="Open Sans"/>
              </a:rPr>
              <a:t>Learning</a:t>
            </a:r>
            <a:endParaRPr b="1" sz="6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26"/>
          <p:cNvSpPr txBox="1"/>
          <p:nvPr/>
        </p:nvSpPr>
        <p:spPr>
          <a:xfrm>
            <a:off x="2890050" y="3443850"/>
            <a:ext cx="3363900" cy="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Oliver Zhang and Joshua Zhu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1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rtificial intelligent sorting machine which selects cucumber by deep learning is being ..." id="146" name="Google Shape;1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6463" y="0"/>
            <a:ext cx="3491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25" y="734850"/>
            <a:ext cx="8839200" cy="36737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world's best Dota 2 players have been defeated by a bot" id="156" name="Google Shape;15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788" y="152400"/>
            <a:ext cx="725442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7-07-08 at 3.24.42 PM.png" id="166" name="Google Shape;166;p32"/>
          <p:cNvPicPr preferRelativeResize="0"/>
          <p:nvPr/>
        </p:nvPicPr>
        <p:blipFill rotWithShape="1">
          <a:blip r:embed="rId3">
            <a:alphaModFix/>
          </a:blip>
          <a:srcRect b="0" l="0" r="12640" t="4205"/>
          <a:stretch/>
        </p:blipFill>
        <p:spPr>
          <a:xfrm>
            <a:off x="4250174" y="1577138"/>
            <a:ext cx="4707476" cy="35306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7-08 at 3.22.11 PM.png" id="167" name="Google Shape;167;p32"/>
          <p:cNvPicPr preferRelativeResize="0"/>
          <p:nvPr/>
        </p:nvPicPr>
        <p:blipFill rotWithShape="1">
          <a:blip r:embed="rId4">
            <a:alphaModFix/>
          </a:blip>
          <a:srcRect b="0" l="0" r="13837" t="3044"/>
          <a:stretch/>
        </p:blipFill>
        <p:spPr>
          <a:xfrm>
            <a:off x="0" y="1612891"/>
            <a:ext cx="4250175" cy="345908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8" name="Google Shape;168;p32"/>
          <p:cNvGraphicFramePr/>
          <p:nvPr/>
        </p:nvGraphicFramePr>
        <p:xfrm>
          <a:off x="867250" y="799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{F8AF6B87-00D8-4FF6-837F-32AC78359C15}</a:tableStyleId>
              </a:tblPr>
              <a:tblGrid>
                <a:gridCol w="3476500"/>
                <a:gridCol w="3387375"/>
              </a:tblGrid>
              <a:tr h="127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More Loss</a:t>
                      </a:r>
                      <a:endParaRPr sz="3600"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600">
                          <a:solidFill>
                            <a:schemeClr val="dk1"/>
                          </a:solidFill>
                          <a:latin typeface="Droid Serif"/>
                          <a:ea typeface="Droid Serif"/>
                          <a:cs typeface="Droid Serif"/>
                          <a:sym typeface="Droid Serif"/>
                        </a:rPr>
                        <a:t>       Less Loss</a:t>
                      </a:r>
                      <a:endParaRPr sz="3600">
                        <a:latin typeface="Droid Serif"/>
                        <a:ea typeface="Droid Serif"/>
                        <a:cs typeface="Droid Serif"/>
                        <a:sym typeface="Droid Serif"/>
                      </a:endParaRPr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3" name="Google Shape;173;p33"/>
          <p:cNvGraphicFramePr/>
          <p:nvPr/>
        </p:nvGraphicFramePr>
        <p:xfrm>
          <a:off x="472563" y="2505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{399B5989-946A-4FD9-93D8-341E4A4F7282}</a:tableStyleId>
              </a:tblPr>
              <a:tblGrid>
                <a:gridCol w="551675"/>
                <a:gridCol w="551675"/>
                <a:gridCol w="567025"/>
                <a:gridCol w="538800"/>
                <a:gridCol w="585950"/>
                <a:gridCol w="585925"/>
                <a:gridCol w="598325"/>
                <a:gridCol w="623175"/>
                <a:gridCol w="598350"/>
                <a:gridCol w="613750"/>
                <a:gridCol w="638575"/>
              </a:tblGrid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-2.0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-1.5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-1.0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-0.5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0.0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1.0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1.5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2.0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W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2.0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4.05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1.0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5.32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4.33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0.0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65.6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-0.5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-1.5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40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-2.0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417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4" name="Google Shape;174;p33"/>
          <p:cNvSpPr txBox="1"/>
          <p:nvPr/>
        </p:nvSpPr>
        <p:spPr>
          <a:xfrm>
            <a:off x="6925800" y="250525"/>
            <a:ext cx="23772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(y = wx + b)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